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</p:sldIdLst>
  <p:notesMasterIdLst>
    <p:notesMasterId r:id="rId7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notesMaster" Target="notesMasters/notesMaster1.xml"/><Relationship Id="rId8" Type="http://schemas.openxmlformats.org/officeDocument/2006/relationships/presProps" Target="presProps.xml"/><Relationship Id="rId9" Type="http://schemas.openxmlformats.org/officeDocument/2006/relationships/viewProps" Target="viewProps.xml"/><Relationship Id="rId10" Type="http://schemas.openxmlformats.org/officeDocument/2006/relationships/theme" Target="theme/theme1.xml"/><Relationship Id="rId11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8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45720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3AF2"/>
                </a:solidFill>
              </a:rPr>
              <a:t>EXAMPLE SEARCH — FICTIONAL AGENCY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1280160"/>
            <a:ext cx="7315200" cy="18288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3600" b="1" dirty="0">
                <a:solidFill>
                  <a:srgbClr val="FFFFFF"/>
                </a:solidFill>
              </a:rPr>
              <a:t>VP Engineering — fictional example</a:t>
            </a:r>
            <a:endParaRPr lang="en-US" sz="3600" dirty="0"/>
          </a:p>
        </p:txBody>
      </p:sp>
      <p:sp>
        <p:nvSpPr>
          <p:cNvPr id="4" name="Text 2"/>
          <p:cNvSpPr/>
          <p:nvPr/>
        </p:nvSpPr>
        <p:spPr>
          <a:xfrm>
            <a:off x="457200" y="3291840"/>
            <a:ext cx="7315200" cy="4572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300" dirty="0">
                <a:solidFill>
                  <a:srgbClr val="AAAAAA"/>
                </a:solidFill>
              </a:rPr>
              <a:t>Prepared for Example Payments — fictional client</a:t>
            </a:r>
            <a:endParaRPr lang="en-US" sz="1300" dirty="0"/>
          </a:p>
        </p:txBody>
      </p:sp>
      <p:sp>
        <p:nvSpPr>
          <p:cNvPr id="5" name="Text 3"/>
          <p:cNvSpPr/>
          <p:nvPr/>
        </p:nvSpPr>
        <p:spPr>
          <a:xfrm>
            <a:off x="457200" y="466344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555555"/>
                </a:solidFill>
              </a:rPr>
              <a:t>2 candidates · 27/10/2026</a:t>
            </a:r>
            <a:endParaRPr lang="en-US" sz="10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457200" y="365760"/>
            <a:ext cx="82296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b="1" spc="400" kern="0" dirty="0">
                <a:solidFill>
                  <a:srgbClr val="4B3AF2"/>
                </a:solidFill>
              </a:rPr>
              <a:t>EXECUTIVE SUMMARY</a:t>
            </a:r>
            <a:endParaRPr lang="en-US" sz="900" dirty="0"/>
          </a:p>
        </p:txBody>
      </p:sp>
      <p:sp>
        <p:nvSpPr>
          <p:cNvPr id="3" name="Text 1"/>
          <p:cNvSpPr/>
          <p:nvPr/>
        </p:nvSpPr>
        <p:spPr>
          <a:xfrm>
            <a:off x="457200" y="822960"/>
            <a:ext cx="82296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200" b="1" dirty="0">
                <a:solidFill>
                  <a:srgbClr val="081019"/>
                </a:solidFill>
              </a:rPr>
              <a:t>VP Engineering — fictional example</a:t>
            </a:r>
            <a:endParaRPr lang="en-US" sz="2200" dirty="0"/>
          </a:p>
        </p:txBody>
      </p:sp>
      <p:sp>
        <p:nvSpPr>
          <p:cNvPr id="4" name="Shape 2"/>
          <p:cNvSpPr/>
          <p:nvPr/>
        </p:nvSpPr>
        <p:spPr>
          <a:xfrm>
            <a:off x="457200" y="1828800"/>
            <a:ext cx="2651760" cy="1280160"/>
          </a:xfrm>
          <a:prstGeom prst="round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5" name="Text 3"/>
          <p:cNvSpPr/>
          <p:nvPr/>
        </p:nvSpPr>
        <p:spPr>
          <a:xfrm>
            <a:off x="457200" y="196596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B3AF2"/>
                </a:solidFill>
              </a:rPr>
              <a:t>2</a:t>
            </a:r>
            <a:endParaRPr lang="en-US" sz="3200" dirty="0"/>
          </a:p>
        </p:txBody>
      </p:sp>
      <p:sp>
        <p:nvSpPr>
          <p:cNvPr id="6" name="Text 4"/>
          <p:cNvSpPr/>
          <p:nvPr/>
        </p:nvSpPr>
        <p:spPr>
          <a:xfrm>
            <a:off x="457200" y="26517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TOTAL PROFILED</a:t>
            </a:r>
            <a:endParaRPr lang="en-US" sz="800" dirty="0"/>
          </a:p>
        </p:txBody>
      </p:sp>
      <p:sp>
        <p:nvSpPr>
          <p:cNvPr id="7" name="Shape 5"/>
          <p:cNvSpPr/>
          <p:nvPr/>
        </p:nvSpPr>
        <p:spPr>
          <a:xfrm>
            <a:off x="3383280" y="1828800"/>
            <a:ext cx="2651760" cy="1280160"/>
          </a:xfrm>
          <a:prstGeom prst="round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3383280" y="196596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B3AF2"/>
                </a:solidFill>
              </a:rPr>
              <a:t>1</a:t>
            </a:r>
            <a:endParaRPr lang="en-US" sz="3200" dirty="0"/>
          </a:p>
        </p:txBody>
      </p:sp>
      <p:sp>
        <p:nvSpPr>
          <p:cNvPr id="9" name="Text 7"/>
          <p:cNvSpPr/>
          <p:nvPr/>
        </p:nvSpPr>
        <p:spPr>
          <a:xfrm>
            <a:off x="3383280" y="26517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TIER 1</a:t>
            </a:r>
            <a:endParaRPr lang="en-US" sz="800" dirty="0"/>
          </a:p>
        </p:txBody>
      </p:sp>
      <p:sp>
        <p:nvSpPr>
          <p:cNvPr id="10" name="Shape 8"/>
          <p:cNvSpPr/>
          <p:nvPr/>
        </p:nvSpPr>
        <p:spPr>
          <a:xfrm>
            <a:off x="6309360" y="1828800"/>
            <a:ext cx="2651760" cy="1280160"/>
          </a:xfrm>
          <a:prstGeom prst="roundRect">
            <a:avLst/>
          </a:prstGeom>
          <a:solidFill>
            <a:srgbClr val="F3F1EC"/>
          </a:solidFill>
          <a:ln w="12700">
            <a:solidFill>
              <a:srgbClr val="E0DED8"/>
            </a:solidFill>
            <a:prstDash val="solid"/>
          </a:ln>
        </p:spPr>
      </p:sp>
      <p:sp>
        <p:nvSpPr>
          <p:cNvPr id="11" name="Text 9"/>
          <p:cNvSpPr/>
          <p:nvPr/>
        </p:nvSpPr>
        <p:spPr>
          <a:xfrm>
            <a:off x="6309360" y="1965960"/>
            <a:ext cx="2651760" cy="6400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3200" b="1" dirty="0">
                <a:solidFill>
                  <a:srgbClr val="4B3AF2"/>
                </a:solidFill>
              </a:rPr>
              <a:t>1</a:t>
            </a:r>
            <a:endParaRPr lang="en-US" sz="3200" dirty="0"/>
          </a:p>
        </p:txBody>
      </p:sp>
      <p:sp>
        <p:nvSpPr>
          <p:cNvPr id="12" name="Text 10"/>
          <p:cNvSpPr/>
          <p:nvPr/>
        </p:nvSpPr>
        <p:spPr>
          <a:xfrm>
            <a:off x="6309360" y="2651760"/>
            <a:ext cx="265176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TIER 2</a:t>
            </a:r>
            <a:endParaRPr lang="en-US" sz="8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81019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Maya Collins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</a:rPr>
              <a:t>Engineering Director · Payments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0" y="502920"/>
            <a:ext cx="1645920" cy="320040"/>
          </a:xfrm>
          <a:prstGeom prst="roundRect">
            <a:avLst/>
          </a:prstGeom>
          <a:solidFill>
            <a:srgbClr val="FEE8E1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4B3AF2"/>
                </a:solidFill>
              </a:rPr>
              <a:t>TIER 1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📍 Manchester, United Kingdom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920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EXPERIENCE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1019"/>
                </a:solidFill>
              </a:rPr>
              <a:t>Engineering Director · Example Bank A (fictional)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2023–Present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28346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1019"/>
                </a:solidFill>
              </a:rPr>
              <a:t>Head of Engineering · Example Payments B (fictional)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315468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2020–2023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3383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1019"/>
                </a:solidFill>
              </a:rPr>
              <a:t>Engineering Manager · Example Software C (fictional)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370332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2017–2020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" y="4023360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WHY THIS CANDIDATE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57200" y="4297680"/>
            <a:ext cx="8229600" cy="731520"/>
          </a:xfrm>
          <a:prstGeom prst="roundRect">
            <a:avLst/>
          </a:prstGeom>
          <a:solidFill>
            <a:srgbClr val="FEF4F1"/>
          </a:solidFill>
          <a:ln w="12700">
            <a:solidFill>
              <a:srgbClr val="FBDDD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81019"/>
                </a:solidFill>
              </a:rPr>
              <a:t>Fictional assessment: payments delivery is the closest match to the brief. Confirm the scale of leadership and the proposed London working pattern. Interest and availability are not established.</a:t>
            </a:r>
            <a:endParaRPr lang="en-US" sz="10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1371600"/>
          </a:xfrm>
          <a:prstGeom prst="rect">
            <a:avLst/>
          </a:prstGeom>
          <a:solidFill>
            <a:srgbClr val="081019"/>
          </a:solidFill>
          <a:ln/>
        </p:spPr>
      </p:sp>
      <p:sp>
        <p:nvSpPr>
          <p:cNvPr id="3" name="Text 1"/>
          <p:cNvSpPr/>
          <p:nvPr/>
        </p:nvSpPr>
        <p:spPr>
          <a:xfrm>
            <a:off x="457200" y="182880"/>
            <a:ext cx="6400800" cy="5486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2000" b="1" dirty="0">
                <a:solidFill>
                  <a:srgbClr val="FFFFFF"/>
                </a:solidFill>
              </a:rPr>
              <a:t>Daniel Osei</a:t>
            </a:r>
            <a:endParaRPr lang="en-US" sz="2000" dirty="0"/>
          </a:p>
        </p:txBody>
      </p:sp>
      <p:sp>
        <p:nvSpPr>
          <p:cNvPr id="4" name="Text 2"/>
          <p:cNvSpPr/>
          <p:nvPr/>
        </p:nvSpPr>
        <p:spPr>
          <a:xfrm>
            <a:off x="457200" y="777240"/>
            <a:ext cx="6400800" cy="4114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AAAAAA"/>
                </a:solidFill>
              </a:rPr>
              <a:t>VP Engineering · Platform delivery</a:t>
            </a:r>
            <a:endParaRPr lang="en-US" sz="1100" dirty="0"/>
          </a:p>
        </p:txBody>
      </p:sp>
      <p:sp>
        <p:nvSpPr>
          <p:cNvPr id="5" name="Text 3"/>
          <p:cNvSpPr/>
          <p:nvPr/>
        </p:nvSpPr>
        <p:spPr>
          <a:xfrm>
            <a:off x="7315200" y="502920"/>
            <a:ext cx="1645920" cy="320040"/>
          </a:xfrm>
          <a:prstGeom prst="roundRect">
            <a:avLst/>
          </a:prstGeom>
          <a:solidFill>
            <a:srgbClr val="F0EEEA"/>
          </a:solidFill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800" b="1" spc="200" kern="0" dirty="0">
                <a:solidFill>
                  <a:srgbClr val="556579"/>
                </a:solidFill>
              </a:rPr>
              <a:t>TIER 2</a:t>
            </a:r>
            <a:endParaRPr lang="en-US" sz="800" dirty="0"/>
          </a:p>
        </p:txBody>
      </p:sp>
      <p:sp>
        <p:nvSpPr>
          <p:cNvPr id="6" name="Text 4"/>
          <p:cNvSpPr/>
          <p:nvPr/>
        </p:nvSpPr>
        <p:spPr>
          <a:xfrm>
            <a:off x="457200" y="1508760"/>
            <a:ext cx="822960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888888"/>
                </a:solidFill>
              </a:rPr>
              <a:t>📍 London, United Kingdom</a:t>
            </a:r>
            <a:endParaRPr lang="en-US" sz="1000" dirty="0"/>
          </a:p>
        </p:txBody>
      </p:sp>
      <p:sp>
        <p:nvSpPr>
          <p:cNvPr id="7" name="Text 5"/>
          <p:cNvSpPr/>
          <p:nvPr/>
        </p:nvSpPr>
        <p:spPr>
          <a:xfrm>
            <a:off x="457200" y="1920240"/>
            <a:ext cx="5029200" cy="2743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EXPERIENCE</a:t>
            </a:r>
            <a:endParaRPr lang="en-US" sz="800" dirty="0"/>
          </a:p>
        </p:txBody>
      </p:sp>
      <p:sp>
        <p:nvSpPr>
          <p:cNvPr id="8" name="Text 6"/>
          <p:cNvSpPr/>
          <p:nvPr/>
        </p:nvSpPr>
        <p:spPr>
          <a:xfrm>
            <a:off x="640080" y="228600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81019"/>
                </a:solidFill>
              </a:rPr>
              <a:t>VP Engineering · Example Platform D (fictional)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40080" y="260604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2022–Present</a:t>
            </a:r>
            <a:endParaRPr lang="en-US" sz="900" dirty="0"/>
          </a:p>
        </p:txBody>
      </p:sp>
      <p:sp>
        <p:nvSpPr>
          <p:cNvPr id="10" name="Text 8"/>
          <p:cNvSpPr/>
          <p:nvPr/>
        </p:nvSpPr>
        <p:spPr>
          <a:xfrm>
            <a:off x="640080" y="283464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1019"/>
                </a:solidFill>
              </a:rPr>
              <a:t>Director of Engineering · Example Marketplace E (fictional)</a:t>
            </a:r>
            <a:endParaRPr lang="en-US" sz="1100" dirty="0"/>
          </a:p>
        </p:txBody>
      </p:sp>
      <p:sp>
        <p:nvSpPr>
          <p:cNvPr id="11" name="Text 9"/>
          <p:cNvSpPr/>
          <p:nvPr/>
        </p:nvSpPr>
        <p:spPr>
          <a:xfrm>
            <a:off x="640080" y="315468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2019–2022</a:t>
            </a:r>
            <a:endParaRPr lang="en-US" sz="900" dirty="0"/>
          </a:p>
        </p:txBody>
      </p:sp>
      <p:sp>
        <p:nvSpPr>
          <p:cNvPr id="12" name="Text 10"/>
          <p:cNvSpPr/>
          <p:nvPr/>
        </p:nvSpPr>
        <p:spPr>
          <a:xfrm>
            <a:off x="640080" y="3383280"/>
            <a:ext cx="4846320" cy="32004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081019"/>
                </a:solidFill>
              </a:rPr>
              <a:t>Engineering Manager · Example Software F (fictional)</a:t>
            </a:r>
            <a:endParaRPr lang="en-US" sz="1100" dirty="0"/>
          </a:p>
        </p:txBody>
      </p:sp>
      <p:sp>
        <p:nvSpPr>
          <p:cNvPr id="13" name="Text 11"/>
          <p:cNvSpPr/>
          <p:nvPr/>
        </p:nvSpPr>
        <p:spPr>
          <a:xfrm>
            <a:off x="640080" y="3703320"/>
            <a:ext cx="4846320" cy="22860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900" dirty="0">
                <a:solidFill>
                  <a:srgbClr val="AAAAAA"/>
                </a:solidFill>
              </a:rPr>
              <a:t>2016–2019</a:t>
            </a:r>
            <a:endParaRPr lang="en-US" sz="900" dirty="0"/>
          </a:p>
        </p:txBody>
      </p:sp>
      <p:sp>
        <p:nvSpPr>
          <p:cNvPr id="14" name="Text 12"/>
          <p:cNvSpPr/>
          <p:nvPr/>
        </p:nvSpPr>
        <p:spPr>
          <a:xfrm>
            <a:off x="457200" y="4023360"/>
            <a:ext cx="8229600" cy="18288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800" b="1" spc="200" kern="0" dirty="0">
                <a:solidFill>
                  <a:srgbClr val="888888"/>
                </a:solidFill>
              </a:rPr>
              <a:t>WHY THIS CANDIDATE</a:t>
            </a:r>
            <a:endParaRPr lang="en-US" sz="800" dirty="0"/>
          </a:p>
        </p:txBody>
      </p:sp>
      <p:sp>
        <p:nvSpPr>
          <p:cNvPr id="15" name="Text 13"/>
          <p:cNvSpPr/>
          <p:nvPr/>
        </p:nvSpPr>
        <p:spPr>
          <a:xfrm>
            <a:off x="457200" y="4297680"/>
            <a:ext cx="8229600" cy="731520"/>
          </a:xfrm>
          <a:prstGeom prst="roundRect">
            <a:avLst/>
          </a:prstGeom>
          <a:solidFill>
            <a:srgbClr val="FEF4F1"/>
          </a:solidFill>
          <a:ln w="12700">
            <a:solidFill>
              <a:srgbClr val="FBDDD5"/>
            </a:solidFill>
          </a:ln>
        </p:spPr>
        <p:txBody>
          <a:bodyPr wrap="square" rtlCol="0" anchor="ctr"/>
          <a:lstStyle/>
          <a:p>
            <a:pPr indent="0" marL="0">
              <a:buNone/>
            </a:pPr>
            <a:r>
              <a:rPr lang="en-US" sz="1000" dirty="0">
                <a:solidFill>
                  <a:srgbClr val="081019"/>
                </a:solidFill>
              </a:rPr>
              <a:t>Fictional assessment: platform leadership offers a useful comparison. Regulated payments delivery remains to be tested. Confirm personal responsibility for the work before making a recommendation.</a:t>
            </a:r>
            <a:endParaRPr lang="en-US" sz="10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081019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0" y="2560320"/>
            <a:ext cx="9144000" cy="73152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2000" b="1" dirty="0">
                <a:solidFill>
                  <a:srgbClr val="4B3AF2"/>
                </a:solidFill>
              </a:rPr>
              <a:t>EXAMPLE SEARCH — FICTIONAL AGENCY</a:t>
            </a:r>
            <a:endParaRPr lang="en-US" sz="2000" dirty="0"/>
          </a:p>
        </p:txBody>
      </p:sp>
      <p:sp>
        <p:nvSpPr>
          <p:cNvPr id="3" name="Text 1"/>
          <p:cNvSpPr/>
          <p:nvPr/>
        </p:nvSpPr>
        <p:spPr>
          <a:xfrm>
            <a:off x="0" y="3657600"/>
            <a:ext cx="9144000" cy="365760"/>
          </a:xfrm>
          <a:prstGeom prst="rect">
            <a:avLst/>
          </a:prstGeom>
          <a:noFill/>
          <a:ln/>
        </p:spPr>
        <p:txBody>
          <a:bodyPr wrap="square" rtlCol="0" anchor="ctr"/>
          <a:lstStyle/>
          <a:p>
            <a:pPr algn="ctr" indent="0" marL="0">
              <a:buNone/>
            </a:pPr>
            <a:r>
              <a:rPr lang="en-US" sz="1000" dirty="0">
                <a:solidFill>
                  <a:srgbClr val="444444"/>
                </a:solidFill>
              </a:rPr>
              <a:t>Confidential — prepared by Example Search — fictional agency</a:t>
            </a:r>
            <a:endParaRPr lang="en-US" sz="1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</vt:i4>
      </vt:variant>
    </vt:vector>
  </HeadingPairs>
  <TitlesOfParts>
    <vt:vector size="8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Example Search — fictional agency</dc:creator>
  <cp:lastModifiedBy>Example Search — fictional agency</cp:lastModifiedBy>
  <cp:revision>1</cp:revision>
  <dcterms:created xsi:type="dcterms:W3CDTF">2026-10-27T19:26:16Z</dcterms:created>
  <dcterms:modified xsi:type="dcterms:W3CDTF">2026-10-27T19:26:16Z</dcterms:modified>
</cp:coreProperties>
</file>