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810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C9512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CANDIDATE SHORTLIST · EXAMPLE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10515600" cy="2011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VP Engineering: a shortlist of three.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657600"/>
            <a:ext cx="96012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B9B3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Prepared for Example Payments (fictional) by [Your agency] · [Date]. Confidential: shared with each candidate’s consent.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548640" y="612648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spc="200" kern="0" dirty="0">
                <a:solidFill>
                  <a:srgbClr val="6E6A6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TalentMaps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6400800" y="6126480"/>
            <a:ext cx="52120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spc="200" kern="0" dirty="0">
                <a:solidFill>
                  <a:srgbClr val="6E6A6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talentmaps.app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CFB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502920"/>
            <a:ext cx="10972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C9512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THE BRIEF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10642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3201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you asked for, and how we searched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48640" y="182880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C9512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ESSENTIAL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548640" y="2121408"/>
            <a:ext cx="5486400" cy="11704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2320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Has led 80+ engineers across several teams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2320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Has delivered a regulated payments product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2320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UK-based, with two to three days a week in London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548640" y="342900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C9512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PREFERRED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548640" y="3721608"/>
            <a:ext cx="5486400" cy="89611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2320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Has built a function through growth, not only inherited one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2320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Has reported to a board or investors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48640" y="4754880"/>
            <a:ext cx="5486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6B66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Location changed from London-only to hybrid on 10 September, after the market map.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6583680" y="1828800"/>
            <a:ext cx="5029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C9512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HOW WE BUILT THIS SHORTLIST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6583680" y="2194560"/>
            <a:ext cx="5029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23201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46  </a:t>
            </a:r>
            <a:pPr indent="0" marL="0">
              <a:buNone/>
            </a:pPr>
            <a:r>
              <a:rPr lang="en-US" sz="1300" dirty="0">
                <a:solidFill>
                  <a:srgbClr val="6B66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employers checked against the agreed rule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583680" y="2816352"/>
            <a:ext cx="5029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23201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58  </a:t>
            </a:r>
            <a:pPr indent="0" marL="0">
              <a:buNone/>
            </a:pPr>
            <a:r>
              <a:rPr lang="en-US" sz="1300" dirty="0">
                <a:solidFill>
                  <a:srgbClr val="6B66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leaders within the remit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583680" y="3438144"/>
            <a:ext cx="5029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23201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17  </a:t>
            </a:r>
            <a:pPr indent="0" marL="0">
              <a:buNone/>
            </a:pPr>
            <a:r>
              <a:rPr lang="en-US" sz="1300" dirty="0">
                <a:solidFill>
                  <a:srgbClr val="6B66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approached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6583680" y="4059936"/>
            <a:ext cx="5029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23201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  </a:t>
            </a:r>
            <a:pPr indent="0" marL="0">
              <a:buNone/>
            </a:pPr>
            <a:r>
              <a:rPr lang="en-US" sz="1300" dirty="0">
                <a:solidFill>
                  <a:srgbClr val="6B66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conversations held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6583680" y="4681728"/>
            <a:ext cx="5029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C9512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  </a:t>
            </a:r>
            <a:pPr indent="0" marL="0">
              <a:buNone/>
            </a:pPr>
            <a:r>
              <a:rPr lang="en-US" sz="1300" dirty="0">
                <a:solidFill>
                  <a:srgbClr val="6B66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qualified, interested candidates presented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548640" y="6263640"/>
            <a:ext cx="110642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9A958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Example: fictional client, employers and candidates. Replace with your own.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CFB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502920"/>
            <a:ext cx="10972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C9512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AT A GLANCE · OPTIONAL WORKSHEET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10642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3201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three candidates against the brief</a:t>
            </a:r>
            <a:endParaRPr lang="en-US" sz="26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83080"/>
          <a:ext cx="11064240" cy="914400"/>
        </p:xfrm>
        <a:graphic>
          <a:graphicData uri="http://schemas.openxmlformats.org/drawingml/2006/table">
            <a:tbl>
              <a:tblPr/>
              <a:tblGrid>
                <a:gridCol w="3383280"/>
                <a:gridCol w="2560320"/>
                <a:gridCol w="2560320"/>
                <a:gridCol w="2560320"/>
              </a:tblGrid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Requirement</a:t>
                      </a:r>
                      <a:endParaRPr lang="en-US" sz="10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101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Maya Collins</a:t>
                      </a:r>
                      <a:endParaRPr lang="en-US" sz="10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101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Daniel Osei</a:t>
                      </a:r>
                      <a:endParaRPr lang="en-US" sz="10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101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Ruth Hamilton</a:t>
                      </a:r>
                      <a:endParaRPr lang="en-US" sz="10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1019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2320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Led 80+ engineers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2320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Evidenced · ~90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2320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Evidenced · ~120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2320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Evidenced · ~200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2320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Regulated payments delivery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1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2320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Evidenced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1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2320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Evidenced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1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2320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Evidenced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1EC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2320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Two to three days in London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2320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Proposed two days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2320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London-based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2320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Proposes two days a fortnight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2320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Built a function through growth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1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2320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Evidenced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1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2320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Partly: inherited org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1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2320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To verify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1EC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2320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Board or investor reporting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2320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Not yet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2320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To verify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2320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Evidenced, group level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5440680"/>
            <a:ext cx="11064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6B66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Recruiter’s assessment, completed by hand from interviews and sourced facts. Not an automated score.</a:t>
            </a:r>
            <a:endParaRPr lang="en-US" sz="1100" dirty="0"/>
          </a:p>
        </p:txBody>
      </p:sp>
      <p:sp>
        <p:nvSpPr>
          <p:cNvPr id="6" name="Text 3"/>
          <p:cNvSpPr/>
          <p:nvPr/>
        </p:nvSpPr>
        <p:spPr>
          <a:xfrm>
            <a:off x="548640" y="6263640"/>
            <a:ext cx="110642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9A958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Example: fictional client, employers and candidates. Replace with your own.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CFB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0972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C9512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CANDIDATE 1 OF 3 · TIER 1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11064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23201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Maya Collins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548640" y="1371600"/>
            <a:ext cx="11064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B66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Director of Engineering, Company C (challenger bank) · Manchester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48640" y="1828800"/>
            <a:ext cx="11064240" cy="0"/>
          </a:xfrm>
          <a:prstGeom prst="line">
            <a:avLst/>
          </a:prstGeom>
          <a:noFill/>
          <a:ln w="12700">
            <a:solidFill>
              <a:srgbClr val="E0DED8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011680"/>
            <a:ext cx="4937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C9512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CAREER FACTS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548640" y="2304288"/>
            <a:ext cx="4937760" cy="190195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2320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Director of Engineering, Company C, 2022–now: payments and ledger, ~90 engineers in seven teams (confirmed in interview)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2320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Led migration to a new card-processing provider against a regulatory deadline (2024)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2320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Engineering Manager, then Head of Platform, Company F, 2017–2022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2320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public profile and interviews, checked 1 October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5852160" y="2011680"/>
            <a:ext cx="5760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C9512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FIT AGAINST THE BRIEF · RECRUITER ASSESSMENT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5852160" y="2304288"/>
            <a:ext cx="5760720" cy="190195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2320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closest match on this shortlist to your regulated launch: she has delivered a payments migration to a fixed regulatory date. The gap is scale. She has not yet led 140 engineers or reported directly to a board. She proposes two days a week in London.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548640" y="4343400"/>
            <a:ext cx="3566160" cy="1783080"/>
          </a:xfrm>
          <a:prstGeom prst="rect">
            <a:avLst/>
          </a:prstGeom>
          <a:solidFill>
            <a:srgbClr val="F3F1EC"/>
          </a:solidFill>
          <a:ln w="12700">
            <a:solidFill>
              <a:srgbClr val="E0DED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31520" y="4480560"/>
            <a:ext cx="3200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C9512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STILL TO VERIFY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731520" y="4773168"/>
            <a:ext cx="3200400" cy="130759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000" dirty="0">
                <a:solidFill>
                  <a:srgbClr val="2320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she would structure the next layer of leadership at 140 engineers. Board exposure.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4297680" y="4343400"/>
            <a:ext cx="3566160" cy="1783080"/>
          </a:xfrm>
          <a:prstGeom prst="rect">
            <a:avLst/>
          </a:prstGeom>
          <a:solidFill>
            <a:srgbClr val="F3F1EC"/>
          </a:solidFill>
          <a:ln w="12700">
            <a:solidFill>
              <a:srgbClr val="E0DED8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480560" y="4480560"/>
            <a:ext cx="3200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C9512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STATUS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4480560" y="4773168"/>
            <a:ext cx="3200400" cy="130759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000" dirty="0">
                <a:solidFill>
                  <a:srgbClr val="2320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Approached 12 Sept. Two interviews with us. Interest confirmed 1 Oct. Notice: three months, as stated.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8046720" y="4343400"/>
            <a:ext cx="3566160" cy="1783080"/>
          </a:xfrm>
          <a:prstGeom prst="rect">
            <a:avLst/>
          </a:prstGeom>
          <a:solidFill>
            <a:srgbClr val="F3F1EC"/>
          </a:solidFill>
          <a:ln w="12700">
            <a:solidFill>
              <a:srgbClr val="E0DED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229600" y="4480560"/>
            <a:ext cx="3200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C9512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QUESTIONS FOR YOUR INTERVIEW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8229600" y="4773168"/>
            <a:ext cx="3200400" cy="130759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000" dirty="0">
                <a:solidFill>
                  <a:srgbClr val="2320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Walk us through the migration plan and what you would change. How would you grow your leadership team?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548640" y="6263640"/>
            <a:ext cx="110642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9A958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Example: fictional client, employers and candidates. Replace with your own.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CFB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0972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C9512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CANDIDATE 2 OF 3 · TIER 1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11064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23201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Daniel Osei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548640" y="1371600"/>
            <a:ext cx="11064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B66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VP Engineering, Company A (payments scale-up) · London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48640" y="1828800"/>
            <a:ext cx="11064240" cy="0"/>
          </a:xfrm>
          <a:prstGeom prst="line">
            <a:avLst/>
          </a:prstGeom>
          <a:noFill/>
          <a:ln w="12700">
            <a:solidFill>
              <a:srgbClr val="E0DED8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011680"/>
            <a:ext cx="4937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C9512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CAREER FACTS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548640" y="2304288"/>
            <a:ext cx="4937760" cy="190195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2320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VP Engineering, Company A, 2023–now: four platform teams, ~120 engineers (confirmed in interview)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2320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Director of Engineering, Company A, 2020–2023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2320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Senior Engineering Manager, Company G (consumer marketplace), 2016–2020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2320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public profile, company talk and interviews, checked 1 October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5852160" y="2011680"/>
            <a:ext cx="5760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C9512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FIT AGAINST THE BRIEF · RECRUITER ASSESSMENT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5852160" y="2304288"/>
            <a:ext cx="5760720" cy="190195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2320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Closest on scale and location: he runs a comparable organisation in London today. He inherited most of that structure rather than building it, which matters if you expect the function to double. A strong option if stability matters more than build experience.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548640" y="4343400"/>
            <a:ext cx="3566160" cy="1783080"/>
          </a:xfrm>
          <a:prstGeom prst="rect">
            <a:avLst/>
          </a:prstGeom>
          <a:solidFill>
            <a:srgbClr val="F3F1EC"/>
          </a:solidFill>
          <a:ln w="12700">
            <a:solidFill>
              <a:srgbClr val="E0DED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31520" y="4480560"/>
            <a:ext cx="3200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C9512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STILL TO VERIFY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731520" y="4773168"/>
            <a:ext cx="3200400" cy="130759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000" dirty="0">
                <a:solidFill>
                  <a:srgbClr val="2320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Evidence of building teams from scratch. Investor or board reporting.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4297680" y="4343400"/>
            <a:ext cx="3566160" cy="1783080"/>
          </a:xfrm>
          <a:prstGeom prst="rect">
            <a:avLst/>
          </a:prstGeom>
          <a:solidFill>
            <a:srgbClr val="F3F1EC"/>
          </a:solidFill>
          <a:ln w="12700">
            <a:solidFill>
              <a:srgbClr val="E0DED8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480560" y="4480560"/>
            <a:ext cx="3200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C9512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STATUS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4480560" y="4773168"/>
            <a:ext cx="3200400" cy="130759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000" dirty="0">
                <a:solidFill>
                  <a:srgbClr val="2320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Approached 15 Sept. One interview with us. Interest confirmed 2 Oct. Notice: six months, as stated.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8046720" y="4343400"/>
            <a:ext cx="3566160" cy="1783080"/>
          </a:xfrm>
          <a:prstGeom prst="rect">
            <a:avLst/>
          </a:prstGeom>
          <a:solidFill>
            <a:srgbClr val="F3F1EC"/>
          </a:solidFill>
          <a:ln w="12700">
            <a:solidFill>
              <a:srgbClr val="E0DED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229600" y="4480560"/>
            <a:ext cx="3200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C9512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QUESTIONS FOR YOUR INTERVIEW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8229600" y="4773168"/>
            <a:ext cx="3200400" cy="130759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000" dirty="0">
                <a:solidFill>
                  <a:srgbClr val="2320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Which parts of today’s organisation did you design? What would your first 90 days here look like?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548640" y="6263640"/>
            <a:ext cx="110642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9A958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Example: fictional client, employers and candidates. Replace with your own.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CFB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0972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C9512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CANDIDATE 3 OF 3 · TIER 2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11064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23201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Ruth Hamilton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548640" y="1371600"/>
            <a:ext cx="11064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B66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Head of Payments Engineering, Company D (large bank) · Edinburgh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48640" y="1828800"/>
            <a:ext cx="11064240" cy="0"/>
          </a:xfrm>
          <a:prstGeom prst="line">
            <a:avLst/>
          </a:prstGeom>
          <a:noFill/>
          <a:ln w="12700">
            <a:solidFill>
              <a:srgbClr val="E0DED8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011680"/>
            <a:ext cx="4937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C9512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CAREER FACTS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548640" y="2304288"/>
            <a:ext cx="4937760" cy="190195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2320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Head of Payments Engineering, Company D, 2021–now: payment rails, ~200 engineers within a wider CTO organisation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2320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Led incident and resilience programme across payment services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2320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Engineering roles in two banks, 2010–2021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2320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company site and interviews, checked 2 October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5852160" y="2011680"/>
            <a:ext cx="5760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C9512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FIT AGAINST THE BRIEF · RECRUITER ASSESSMENT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5852160" y="2304288"/>
            <a:ext cx="5760720" cy="190195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2320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deepest governance and resilience experience on the shortlist, from a much larger, more structured environment. The question is pace: whether she can deliver product change at a scale-up’s speed. She tests whether the brief can include large-bank leaders.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548640" y="4343400"/>
            <a:ext cx="3566160" cy="1783080"/>
          </a:xfrm>
          <a:prstGeom prst="rect">
            <a:avLst/>
          </a:prstGeom>
          <a:solidFill>
            <a:srgbClr val="F3F1EC"/>
          </a:solidFill>
          <a:ln w="12700">
            <a:solidFill>
              <a:srgbClr val="E0DED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31520" y="4480560"/>
            <a:ext cx="3200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C9512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STILL TO VERIFY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731520" y="4773168"/>
            <a:ext cx="3200400" cy="130759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000" dirty="0">
                <a:solidFill>
                  <a:srgbClr val="2320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Experience of fast product delivery outside a large bank. Appetite for a smaller organisation.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4297680" y="4343400"/>
            <a:ext cx="3566160" cy="1783080"/>
          </a:xfrm>
          <a:prstGeom prst="rect">
            <a:avLst/>
          </a:prstGeom>
          <a:solidFill>
            <a:srgbClr val="F3F1EC"/>
          </a:solidFill>
          <a:ln w="12700">
            <a:solidFill>
              <a:srgbClr val="E0DED8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480560" y="4480560"/>
            <a:ext cx="3200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C9512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STATUS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4480560" y="4773168"/>
            <a:ext cx="3200400" cy="130759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000" dirty="0">
                <a:solidFill>
                  <a:srgbClr val="2320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Approached 18 Sept. Two interviews with us. Interest confirmed 3 Oct. Notice: three months, as stated.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8046720" y="4343400"/>
            <a:ext cx="3566160" cy="1783080"/>
          </a:xfrm>
          <a:prstGeom prst="rect">
            <a:avLst/>
          </a:prstGeom>
          <a:solidFill>
            <a:srgbClr val="F3F1EC"/>
          </a:solidFill>
          <a:ln w="12700">
            <a:solidFill>
              <a:srgbClr val="E0DED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229600" y="4480560"/>
            <a:ext cx="3200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C9512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QUESTIONS FOR YOUR INTERVIEW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8229600" y="4773168"/>
            <a:ext cx="3200400" cy="130759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000" dirty="0">
                <a:solidFill>
                  <a:srgbClr val="2320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Tell us about a change you shipped quickly. What would you keep, and drop, from bank governance?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548640" y="6263640"/>
            <a:ext cx="110642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9A958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Example: fictional client, employers and candidates. Replace with your own.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CFB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502920"/>
            <a:ext cx="10972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C9512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NEXT STEPS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10642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3201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decisions we need from you</a:t>
            </a:r>
            <a:endParaRPr lang="en-US" sz="26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83080"/>
          <a:ext cx="11064240" cy="914400"/>
        </p:xfrm>
        <a:graphic>
          <a:graphicData uri="http://schemas.openxmlformats.org/drawingml/2006/table">
            <a:tbl>
              <a:tblPr/>
              <a:tblGrid>
                <a:gridCol w="2743200"/>
                <a:gridCol w="5120640"/>
                <a:gridCol w="3200400"/>
              </a:tblGrid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Candidate</a:t>
                      </a:r>
                      <a:endParaRPr lang="en-US" sz="10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101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Your decision</a:t>
                      </a:r>
                      <a:endParaRPr lang="en-US" sz="10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101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If interview: proposed slots</a:t>
                      </a:r>
                      <a:endParaRPr lang="en-US" sz="10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1019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2320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Maya Collins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2320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Interview  /  Hold  /  Decline, with a reason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2320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 or 16 October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2320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Daniel Osei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1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2320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Interview  /  Hold  /  Decline, with a reason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1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2320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 or 17 October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1EC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2320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Ruth Hamilton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2320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Interview  /  Hold  /  Decline, with a reason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2320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 or 20 October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4069080"/>
            <a:ext cx="310896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2320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Feedback by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3749040" y="4069080"/>
            <a:ext cx="786384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66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[Date]: one decision per candidate, with the reason.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548640" y="4617720"/>
            <a:ext cx="310896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2320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References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3749040" y="4617720"/>
            <a:ext cx="786384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66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Taken after first interviews, with each candidate’s consent.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548640" y="5166360"/>
            <a:ext cx="310896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2320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no one progresses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3749040" y="5166360"/>
            <a:ext cx="786384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66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Widen to the consumer-marketplace segment held back at mapping, or revisit the scale requirement.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548640" y="6263640"/>
            <a:ext cx="110642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9A958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Example: fictional client, employers and candidates. Replace with your own.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810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28600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300" kern="0" dirty="0">
                <a:solidFill>
                  <a:srgbClr val="C9512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BUILD THE MAP THAT FILLS IT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1371600" y="2743200"/>
            <a:ext cx="94183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Build the shortlist in TalentMaps, then export it in your agency’s branding.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0" y="4206240"/>
            <a:ext cx="1218895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spc="200" kern="0" dirty="0">
                <a:solidFill>
                  <a:srgbClr val="8A857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talentmaps.app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TalentMaps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Candidate shortlist presentation</dc:title>
  <dc:subject>PptxGenJS Presentation</dc:subject>
  <dc:creator>TalentMaps</dc:creator>
  <cp:lastModifiedBy>TalentMaps</cp:lastModifiedBy>
  <cp:revision>1</cp:revision>
  <dcterms:created xsi:type="dcterms:W3CDTF">2026-10-07T19:10:44Z</dcterms:created>
  <dcterms:modified xsi:type="dcterms:W3CDTF">2026-10-07T19:10:44Z</dcterms:modified>
</cp:coreProperties>
</file>