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10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C951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640080"/>
            <a:ext cx="3657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500" b="1" i="0">
                <a:solidFill>
                  <a:srgbClr val="FAF6EF"/>
                </a:solidFill>
                <a:latin typeface="Calibri"/>
              </a:rPr>
              <a:t>Talent</a:t>
            </a:r>
            <a:r>
              <a:rPr sz="1500" b="0" i="1">
                <a:solidFill>
                  <a:srgbClr val="FF7A59"/>
                </a:solidFill>
                <a:latin typeface="Georgia"/>
              </a:rPr>
              <a:t>Maps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2468880"/>
            <a:ext cx="10058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200" b="1" i="0">
                <a:solidFill>
                  <a:srgbClr val="FF7A59"/>
                </a:solidFill>
                <a:latin typeface="Consolas"/>
              </a:rPr>
              <a:t>MARKET MAP   ·   CLIENT-READY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2971800"/>
            <a:ext cx="1060704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5200" b="0" i="0">
                <a:solidFill>
                  <a:srgbClr val="FAF6EF"/>
                </a:solidFill>
                <a:latin typeface="Georgia"/>
              </a:rPr>
              <a:t>[Sector] talent map</a:t>
            </a:r>
          </a:p>
        </p:txBody>
      </p:sp>
      <p:sp>
        <p:nvSpPr>
          <p:cNvPr id="6" name="Rectangle 5"/>
          <p:cNvSpPr/>
          <p:nvPr/>
        </p:nvSpPr>
        <p:spPr>
          <a:xfrm>
            <a:off x="868680" y="4343400"/>
            <a:ext cx="1371600" cy="45720"/>
          </a:xfrm>
          <a:prstGeom prst="rect">
            <a:avLst/>
          </a:prstGeom>
          <a:solidFill>
            <a:srgbClr val="C951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4572000"/>
            <a:ext cx="10058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800" b="0" i="0">
                <a:solidFill>
                  <a:srgbClr val="FAF6EF"/>
                </a:solidFill>
                <a:latin typeface="Calibri"/>
              </a:rPr>
              <a:t>Prepared for [Client]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5029200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200" b="0" i="0">
                <a:solidFill>
                  <a:srgbClr val="CABFAE"/>
                </a:solidFill>
                <a:latin typeface="Consolas"/>
              </a:rPr>
              <a:t>[Your agency]   ·   [Date]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6355080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950" b="0" i="0">
                <a:solidFill>
                  <a:srgbClr val="CABFAE"/>
                </a:solidFill>
                <a:latin typeface="Consolas"/>
              </a:rPr>
              <a:t>Replace the bracketed fields and rebrand throughout.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7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869680" y="320040"/>
            <a:ext cx="292608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Aft>
                <a:spcPts val="600"/>
              </a:spcAft>
            </a:pPr>
            <a:r>
              <a:rPr sz="9600" b="1" i="0">
                <a:solidFill>
                  <a:srgbClr val="F0DDCF"/>
                </a:solidFill>
                <a:latin typeface="Georgia"/>
              </a:rPr>
              <a:t>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68580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100" b="1" i="0">
                <a:solidFill>
                  <a:srgbClr val="A83C1C"/>
                </a:solidFill>
                <a:latin typeface="Consolas"/>
              </a:rPr>
              <a:t>SECTION 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078992"/>
            <a:ext cx="96012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3300" b="0" i="0">
                <a:solidFill>
                  <a:srgbClr val="211D18"/>
                </a:solidFill>
                <a:latin typeface="Georgia"/>
              </a:rPr>
              <a:t>Executive summary</a:t>
            </a:r>
          </a:p>
        </p:txBody>
      </p:sp>
      <p:sp>
        <p:nvSpPr>
          <p:cNvPr id="5" name="Rectangle 4"/>
          <p:cNvSpPr/>
          <p:nvPr/>
        </p:nvSpPr>
        <p:spPr>
          <a:xfrm>
            <a:off x="868680" y="1874519"/>
            <a:ext cx="1234440" cy="41148"/>
          </a:xfrm>
          <a:prstGeom prst="rect">
            <a:avLst/>
          </a:prstGeom>
          <a:solidFill>
            <a:srgbClr val="C951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68680" y="2240280"/>
            <a:ext cx="10058400" cy="3840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5000"/>
              </a:lnSpc>
              <a:spcAft>
                <a:spcPts val="1300"/>
              </a:spcAft>
            </a:pPr>
            <a:r>
              <a:rPr sz="1400" b="1" i="0">
                <a:solidFill>
                  <a:srgbClr val="C9512F"/>
                </a:solidFill>
                <a:latin typeface="Calibri"/>
              </a:rPr>
              <a:t>—   </a:t>
            </a:r>
            <a:r>
              <a:rPr sz="1400" b="0" i="0">
                <a:solidFill>
                  <a:srgbClr val="6F675C"/>
                </a:solidFill>
                <a:latin typeface="Calibri"/>
              </a:rPr>
              <a:t>Written last, read first. Most senior readers form their view here.</a:t>
            </a:r>
          </a:p>
          <a:p>
            <a:pPr algn="l">
              <a:lnSpc>
                <a:spcPct val="115000"/>
              </a:lnSpc>
              <a:spcAft>
                <a:spcPts val="1300"/>
              </a:spcAft>
            </a:pPr>
            <a:r>
              <a:rPr sz="1400" b="1" i="0">
                <a:solidFill>
                  <a:srgbClr val="C9512F"/>
                </a:solidFill>
                <a:latin typeface="Calibri"/>
              </a:rPr>
              <a:t>—   </a:t>
            </a:r>
            <a:r>
              <a:rPr sz="1400" b="0" i="0">
                <a:solidFill>
                  <a:srgbClr val="6F675C"/>
                </a:solidFill>
                <a:latin typeface="Calibri"/>
              </a:rPr>
              <a:t>The headline on market depth (how deep is the pool, really?).</a:t>
            </a:r>
          </a:p>
          <a:p>
            <a:pPr algn="l">
              <a:lnSpc>
                <a:spcPct val="115000"/>
              </a:lnSpc>
              <a:spcAft>
                <a:spcPts val="1300"/>
              </a:spcAft>
            </a:pPr>
            <a:r>
              <a:rPr sz="1400" b="1" i="0">
                <a:solidFill>
                  <a:srgbClr val="C9512F"/>
                </a:solidFill>
                <a:latin typeface="Calibri"/>
              </a:rPr>
              <a:t>—   </a:t>
            </a:r>
            <a:r>
              <a:rPr sz="1400" b="0" i="0">
                <a:solidFill>
                  <a:srgbClr val="6F675C"/>
                </a:solidFill>
                <a:latin typeface="Calibri"/>
              </a:rPr>
              <a:t>The two or three findings that surprised you.</a:t>
            </a:r>
          </a:p>
          <a:p>
            <a:pPr algn="l">
              <a:lnSpc>
                <a:spcPct val="115000"/>
              </a:lnSpc>
              <a:spcAft>
                <a:spcPts val="1300"/>
              </a:spcAft>
            </a:pPr>
            <a:r>
              <a:rPr sz="1400" b="1" i="0">
                <a:solidFill>
                  <a:srgbClr val="C9512F"/>
                </a:solidFill>
                <a:latin typeface="Calibri"/>
              </a:rPr>
              <a:t>—   </a:t>
            </a:r>
            <a:r>
              <a:rPr sz="1400" b="0" i="0">
                <a:solidFill>
                  <a:srgbClr val="6F675C"/>
                </a:solidFill>
                <a:latin typeface="Calibri"/>
              </a:rPr>
              <a:t>The pay picture, in a sentence.</a:t>
            </a:r>
          </a:p>
          <a:p>
            <a:pPr algn="l">
              <a:lnSpc>
                <a:spcPct val="115000"/>
              </a:lnSpc>
              <a:spcAft>
                <a:spcPts val="1300"/>
              </a:spcAft>
            </a:pPr>
            <a:r>
              <a:rPr sz="1400" b="1" i="0">
                <a:solidFill>
                  <a:srgbClr val="C9512F"/>
                </a:solidFill>
                <a:latin typeface="Calibri"/>
              </a:rPr>
              <a:t>—   </a:t>
            </a:r>
            <a:r>
              <a:rPr sz="1400" b="0" i="0">
                <a:solidFill>
                  <a:srgbClr val="6F675C"/>
                </a:solidFill>
                <a:latin typeface="Calibri"/>
              </a:rPr>
              <a:t>Your recommendation, and the single best next move.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6437376"/>
            <a:ext cx="7315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850" b="0" i="0">
                <a:solidFill>
                  <a:srgbClr val="A59C8D"/>
                </a:solidFill>
                <a:latin typeface="Consolas"/>
              </a:rPr>
              <a:t>TalentMaps   ·   talentmaps.app/resources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424160" y="6437376"/>
            <a:ext cx="9144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Aft>
                <a:spcPts val="600"/>
              </a:spcAft>
            </a:pPr>
            <a:r>
              <a:rPr sz="850" b="0" i="0">
                <a:solidFill>
                  <a:srgbClr val="A59C8D"/>
                </a:solidFill>
                <a:latin typeface="Consolas"/>
              </a:rPr>
              <a:t>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7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869680" y="320040"/>
            <a:ext cx="292608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Aft>
                <a:spcPts val="600"/>
              </a:spcAft>
            </a:pPr>
            <a:r>
              <a:rPr sz="9600" b="1" i="0">
                <a:solidFill>
                  <a:srgbClr val="F0DDCF"/>
                </a:solidFill>
                <a:latin typeface="Georgia"/>
              </a:rPr>
              <a:t>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68580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100" b="1" i="0">
                <a:solidFill>
                  <a:srgbClr val="A83C1C"/>
                </a:solidFill>
                <a:latin typeface="Consolas"/>
              </a:rPr>
              <a:t>SECTION 02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078992"/>
            <a:ext cx="96012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3300" b="0" i="0">
                <a:solidFill>
                  <a:srgbClr val="211D18"/>
                </a:solidFill>
                <a:latin typeface="Georgia"/>
              </a:rPr>
              <a:t>Market overview</a:t>
            </a:r>
          </a:p>
        </p:txBody>
      </p:sp>
      <p:sp>
        <p:nvSpPr>
          <p:cNvPr id="5" name="Rectangle 4"/>
          <p:cNvSpPr/>
          <p:nvPr/>
        </p:nvSpPr>
        <p:spPr>
          <a:xfrm>
            <a:off x="868680" y="1874519"/>
            <a:ext cx="1234440" cy="41148"/>
          </a:xfrm>
          <a:prstGeom prst="rect">
            <a:avLst/>
          </a:prstGeom>
          <a:solidFill>
            <a:srgbClr val="C951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68680" y="2240280"/>
            <a:ext cx="10058400" cy="3840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5000"/>
              </a:lnSpc>
              <a:spcAft>
                <a:spcPts val="1300"/>
              </a:spcAft>
            </a:pPr>
            <a:r>
              <a:rPr sz="1400" b="1" i="0">
                <a:solidFill>
                  <a:srgbClr val="C9512F"/>
                </a:solidFill>
                <a:latin typeface="Calibri"/>
              </a:rPr>
              <a:t>—   </a:t>
            </a:r>
            <a:r>
              <a:rPr sz="1400" b="0" i="0">
                <a:solidFill>
                  <a:srgbClr val="6F675C"/>
                </a:solidFill>
                <a:latin typeface="Calibri"/>
              </a:rPr>
              <a:t>The shape of the landscape: how many companies, how talent clusters geographically.</a:t>
            </a:r>
          </a:p>
          <a:p>
            <a:pPr algn="l">
              <a:lnSpc>
                <a:spcPct val="115000"/>
              </a:lnSpc>
              <a:spcAft>
                <a:spcPts val="1300"/>
              </a:spcAft>
            </a:pPr>
            <a:r>
              <a:rPr sz="1400" b="1" i="0">
                <a:solidFill>
                  <a:srgbClr val="C9512F"/>
                </a:solidFill>
                <a:latin typeface="Calibri"/>
              </a:rPr>
              <a:t>—   </a:t>
            </a:r>
            <a:r>
              <a:rPr sz="1400" b="0" i="0">
                <a:solidFill>
                  <a:srgbClr val="6F675C"/>
                </a:solidFill>
                <a:latin typeface="Calibri"/>
              </a:rPr>
              <a:t>Which firms are growing, and which are shedding people.</a:t>
            </a:r>
          </a:p>
          <a:p>
            <a:pPr algn="l">
              <a:lnSpc>
                <a:spcPct val="115000"/>
              </a:lnSpc>
              <a:spcAft>
                <a:spcPts val="1300"/>
              </a:spcAft>
            </a:pPr>
            <a:r>
              <a:rPr sz="1400" b="1" i="0">
                <a:solidFill>
                  <a:srgbClr val="C9512F"/>
                </a:solidFill>
                <a:latin typeface="Calibri"/>
              </a:rPr>
              <a:t>—   </a:t>
            </a:r>
            <a:r>
              <a:rPr sz="1400" b="0" i="0">
                <a:solidFill>
                  <a:srgbClr val="6F675C"/>
                </a:solidFill>
                <a:latin typeface="Calibri"/>
              </a:rPr>
              <a:t>Any structural shift worth naming.</a:t>
            </a:r>
          </a:p>
          <a:p>
            <a:pPr algn="l">
              <a:lnSpc>
                <a:spcPct val="115000"/>
              </a:lnSpc>
              <a:spcAft>
                <a:spcPts val="1300"/>
              </a:spcAft>
            </a:pPr>
            <a:r>
              <a:rPr sz="1400" b="1" i="0">
                <a:solidFill>
                  <a:srgbClr val="C9512F"/>
                </a:solidFill>
                <a:latin typeface="Calibri"/>
              </a:rPr>
              <a:t>—   </a:t>
            </a:r>
            <a:r>
              <a:rPr sz="1400" b="0" i="0">
                <a:solidFill>
                  <a:srgbClr val="6F675C"/>
                </a:solidFill>
                <a:latin typeface="Calibri"/>
              </a:rPr>
              <a:t>Tell the client something they did not think to ask.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6437376"/>
            <a:ext cx="7315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850" b="0" i="0">
                <a:solidFill>
                  <a:srgbClr val="A59C8D"/>
                </a:solidFill>
                <a:latin typeface="Consolas"/>
              </a:rPr>
              <a:t>TalentMaps   ·   talentmaps.app/resources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424160" y="6437376"/>
            <a:ext cx="9144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Aft>
                <a:spcPts val="600"/>
              </a:spcAft>
            </a:pPr>
            <a:r>
              <a:rPr sz="850" b="0" i="0">
                <a:solidFill>
                  <a:srgbClr val="A59C8D"/>
                </a:solidFill>
                <a:latin typeface="Consolas"/>
              </a:rPr>
              <a:t>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7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869680" y="320040"/>
            <a:ext cx="292608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Aft>
                <a:spcPts val="600"/>
              </a:spcAft>
            </a:pPr>
            <a:r>
              <a:rPr sz="9600" b="1" i="0">
                <a:solidFill>
                  <a:srgbClr val="F0DDCF"/>
                </a:solidFill>
                <a:latin typeface="Georgia"/>
              </a:rPr>
              <a:t>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68580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100" b="1" i="0">
                <a:solidFill>
                  <a:srgbClr val="A83C1C"/>
                </a:solidFill>
                <a:latin typeface="Consolas"/>
              </a:rPr>
              <a:t>SECTION 03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078992"/>
            <a:ext cx="96012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3300" b="0" i="0">
                <a:solidFill>
                  <a:srgbClr val="211D18"/>
                </a:solidFill>
                <a:latin typeface="Georgia"/>
              </a:rPr>
              <a:t>The company universe</a:t>
            </a:r>
          </a:p>
        </p:txBody>
      </p:sp>
      <p:sp>
        <p:nvSpPr>
          <p:cNvPr id="5" name="Rectangle 4"/>
          <p:cNvSpPr/>
          <p:nvPr/>
        </p:nvSpPr>
        <p:spPr>
          <a:xfrm>
            <a:off x="868680" y="1874519"/>
            <a:ext cx="1234440" cy="41148"/>
          </a:xfrm>
          <a:prstGeom prst="rect">
            <a:avLst/>
          </a:prstGeom>
          <a:solidFill>
            <a:srgbClr val="C951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68680" y="2240280"/>
            <a:ext cx="10058400" cy="3840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5000"/>
              </a:lnSpc>
              <a:spcAft>
                <a:spcPts val="1300"/>
              </a:spcAft>
            </a:pPr>
            <a:r>
              <a:rPr sz="1400" b="1" i="0">
                <a:solidFill>
                  <a:srgbClr val="C9512F"/>
                </a:solidFill>
                <a:latin typeface="Calibri"/>
              </a:rPr>
              <a:t>—   </a:t>
            </a:r>
            <a:r>
              <a:rPr sz="1400" b="0" i="0">
                <a:solidFill>
                  <a:srgbClr val="6F675C"/>
                </a:solidFill>
                <a:latin typeface="Calibri"/>
              </a:rPr>
              <a:t>Every company in scope, grouped: the direct set and the adjacent pools.</a:t>
            </a:r>
          </a:p>
          <a:p>
            <a:pPr algn="l">
              <a:lnSpc>
                <a:spcPct val="115000"/>
              </a:lnSpc>
              <a:spcAft>
                <a:spcPts val="1300"/>
              </a:spcAft>
            </a:pPr>
            <a:r>
              <a:rPr sz="1400" b="1" i="0">
                <a:solidFill>
                  <a:srgbClr val="C9512F"/>
                </a:solidFill>
                <a:latin typeface="Calibri"/>
              </a:rPr>
              <a:t>—   </a:t>
            </a:r>
            <a:r>
              <a:rPr sz="1400" b="0" i="0">
                <a:solidFill>
                  <a:srgbClr val="6F675C"/>
                </a:solidFill>
                <a:latin typeface="Calibri"/>
              </a:rPr>
              <a:t>State the inclusion rule that put each company in scope.</a:t>
            </a:r>
          </a:p>
          <a:p>
            <a:pPr algn="l">
              <a:lnSpc>
                <a:spcPct val="115000"/>
              </a:lnSpc>
              <a:spcAft>
                <a:spcPts val="1300"/>
              </a:spcAft>
            </a:pPr>
            <a:r>
              <a:rPr sz="1400" b="1" i="0">
                <a:solidFill>
                  <a:srgbClr val="C9512F"/>
                </a:solidFill>
                <a:latin typeface="Calibri"/>
              </a:rPr>
              <a:t>—   </a:t>
            </a:r>
            <a:r>
              <a:rPr sz="1400" b="0" i="0">
                <a:solidFill>
                  <a:srgbClr val="6F675C"/>
                </a:solidFill>
                <a:latin typeface="Calibri"/>
              </a:rPr>
              <a:t>Showing the rule signals a defensible map, not one assembled from memory.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6437376"/>
            <a:ext cx="7315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850" b="0" i="0">
                <a:solidFill>
                  <a:srgbClr val="A59C8D"/>
                </a:solidFill>
                <a:latin typeface="Consolas"/>
              </a:rPr>
              <a:t>TalentMaps   ·   talentmaps.app/resources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424160" y="6437376"/>
            <a:ext cx="9144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Aft>
                <a:spcPts val="600"/>
              </a:spcAft>
            </a:pPr>
            <a:r>
              <a:rPr sz="850" b="0" i="0">
                <a:solidFill>
                  <a:srgbClr val="A59C8D"/>
                </a:solidFill>
                <a:latin typeface="Consolas"/>
              </a:rPr>
              <a:t>04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7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869680" y="320040"/>
            <a:ext cx="292608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Aft>
                <a:spcPts val="600"/>
              </a:spcAft>
            </a:pPr>
            <a:r>
              <a:rPr sz="9600" b="1" i="0">
                <a:solidFill>
                  <a:srgbClr val="F0DDCF"/>
                </a:solidFill>
                <a:latin typeface="Georgia"/>
              </a:rPr>
              <a:t>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68580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100" b="1" i="0">
                <a:solidFill>
                  <a:srgbClr val="A83C1C"/>
                </a:solidFill>
                <a:latin typeface="Consolas"/>
              </a:rPr>
              <a:t>SECTION 04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078992"/>
            <a:ext cx="96012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3300" b="0" i="0">
                <a:solidFill>
                  <a:srgbClr val="211D18"/>
                </a:solidFill>
                <a:latin typeface="Georgia"/>
              </a:rPr>
              <a:t>The people</a:t>
            </a:r>
          </a:p>
        </p:txBody>
      </p:sp>
      <p:sp>
        <p:nvSpPr>
          <p:cNvPr id="5" name="Rectangle 4"/>
          <p:cNvSpPr/>
          <p:nvPr/>
        </p:nvSpPr>
        <p:spPr>
          <a:xfrm>
            <a:off x="868680" y="1874519"/>
            <a:ext cx="1234440" cy="41148"/>
          </a:xfrm>
          <a:prstGeom prst="rect">
            <a:avLst/>
          </a:prstGeom>
          <a:solidFill>
            <a:srgbClr val="C951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0" y="1207008"/>
            <a:ext cx="31089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Aft>
                <a:spcPts val="600"/>
              </a:spcAft>
            </a:pPr>
            <a:r>
              <a:rPr sz="1100" b="1" i="0">
                <a:solidFill>
                  <a:srgbClr val="2F9E6E"/>
                </a:solidFill>
                <a:latin typeface="Consolas"/>
              </a:rPr>
              <a:t>●  built in TalentMaps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2194560"/>
            <a:ext cx="1042416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300" b="0" i="0">
                <a:solidFill>
                  <a:srgbClr val="6F675C"/>
                </a:solidFill>
                <a:latin typeface="Calibri"/>
              </a:rPr>
              <a:t>One consistent row each. Group so the market is legible, by company, seniority or readiness.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868680" y="2788920"/>
          <a:ext cx="1042416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743200"/>
                <a:gridCol w="2468880"/>
                <a:gridCol w="1554480"/>
                <a:gridCol w="1371600"/>
              </a:tblGrid>
              <a:tr h="571500"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FAF6EF"/>
                          </a:solidFill>
                          <a:latin typeface="Consolas"/>
                        </a:rPr>
                        <a:t>Name</a:t>
                      </a:r>
                    </a:p>
                  </a:txBody>
                  <a:tcPr>
                    <a:solidFill>
                      <a:srgbClr val="211D1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FAF6EF"/>
                          </a:solidFill>
                          <a:latin typeface="Consolas"/>
                        </a:rPr>
                        <a:t>Title</a:t>
                      </a:r>
                    </a:p>
                  </a:txBody>
                  <a:tcPr>
                    <a:solidFill>
                      <a:srgbClr val="211D1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FAF6EF"/>
                          </a:solidFill>
                          <a:latin typeface="Consolas"/>
                        </a:rPr>
                        <a:t>Company</a:t>
                      </a:r>
                    </a:p>
                  </a:txBody>
                  <a:tcPr>
                    <a:solidFill>
                      <a:srgbClr val="211D1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FAF6EF"/>
                          </a:solidFill>
                          <a:latin typeface="Consolas"/>
                        </a:rPr>
                        <a:t>Seniority</a:t>
                      </a:r>
                    </a:p>
                  </a:txBody>
                  <a:tcPr>
                    <a:solidFill>
                      <a:srgbClr val="211D1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FAF6EF"/>
                          </a:solidFill>
                          <a:latin typeface="Consolas"/>
                        </a:rPr>
                        <a:t>Reachable</a:t>
                      </a:r>
                    </a:p>
                  </a:txBody>
                  <a:tcPr>
                    <a:solidFill>
                      <a:srgbClr val="211D18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11D18"/>
                          </a:solidFill>
                          <a:latin typeface="Calibri"/>
                        </a:rPr>
                        <a:t>Jane Doe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11D18"/>
                          </a:solidFill>
                          <a:latin typeface="Calibri"/>
                        </a:rPr>
                        <a:t>VP Engineering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11D18"/>
                          </a:solidFill>
                          <a:latin typeface="Calibri"/>
                        </a:rPr>
                        <a:t>[Company A]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11D18"/>
                          </a:solidFill>
                          <a:latin typeface="Calibri"/>
                        </a:rPr>
                        <a:t>VP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11D18"/>
                          </a:solidFill>
                          <a:latin typeface="Calibri"/>
                        </a:rPr>
                        <a:t>Movable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11D18"/>
                          </a:solidFill>
                          <a:latin typeface="Calibri"/>
                        </a:rPr>
                        <a:t>[Name]</a:t>
                      </a:r>
                    </a:p>
                  </a:txBody>
                  <a:tcPr>
                    <a:solidFill>
                      <a:srgbClr val="F7E3D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11D18"/>
                          </a:solidFill>
                          <a:latin typeface="Calibri"/>
                        </a:rPr>
                        <a:t>[Title]</a:t>
                      </a:r>
                    </a:p>
                  </a:txBody>
                  <a:tcPr>
                    <a:solidFill>
                      <a:srgbClr val="F7E3D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11D18"/>
                          </a:solidFill>
                          <a:latin typeface="Calibri"/>
                        </a:rPr>
                        <a:t>[Company]</a:t>
                      </a:r>
                    </a:p>
                  </a:txBody>
                  <a:tcPr>
                    <a:solidFill>
                      <a:srgbClr val="F7E3D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11D18"/>
                          </a:solidFill>
                          <a:latin typeface="Calibri"/>
                        </a:rPr>
                        <a:t>[Band]</a:t>
                      </a:r>
                    </a:p>
                  </a:txBody>
                  <a:tcPr>
                    <a:solidFill>
                      <a:srgbClr val="F7E3D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11D18"/>
                          </a:solidFill>
                          <a:latin typeface="Calibri"/>
                        </a:rPr>
                        <a:t>[signal]</a:t>
                      </a:r>
                    </a:p>
                  </a:txBody>
                  <a:tcPr>
                    <a:solidFill>
                      <a:srgbClr val="F7E3DA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11D18"/>
                          </a:solidFill>
                          <a:latin typeface="Calibri"/>
                        </a:rPr>
                        <a:t>…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11D18"/>
                          </a:solidFill>
                          <a:latin typeface="Calibri"/>
                        </a:rPr>
                        <a:t>…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11D18"/>
                          </a:solidFill>
                          <a:latin typeface="Calibri"/>
                        </a:rPr>
                        <a:t>…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11D18"/>
                          </a:solidFill>
                          <a:latin typeface="Calibri"/>
                        </a:rPr>
                        <a:t>…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11D18"/>
                          </a:solidFill>
                          <a:latin typeface="Calibri"/>
                        </a:rPr>
                        <a:t>…</a:t>
                      </a:r>
                    </a:p>
                  </a:txBody>
                  <a:tcPr>
                    <a:solidFill>
                      <a:srgbClr val="FAF7F1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68680" y="6437376"/>
            <a:ext cx="7315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850" b="0" i="0">
                <a:solidFill>
                  <a:srgbClr val="A59C8D"/>
                </a:solidFill>
                <a:latin typeface="Consolas"/>
              </a:rPr>
              <a:t>TalentMaps   ·   talentmaps.app/resources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24160" y="6437376"/>
            <a:ext cx="9144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Aft>
                <a:spcPts val="600"/>
              </a:spcAft>
            </a:pPr>
            <a:r>
              <a:rPr sz="850" b="0" i="0">
                <a:solidFill>
                  <a:srgbClr val="A59C8D"/>
                </a:solidFill>
                <a:latin typeface="Consolas"/>
              </a:rPr>
              <a:t>05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7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869680" y="320040"/>
            <a:ext cx="292608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Aft>
                <a:spcPts val="600"/>
              </a:spcAft>
            </a:pPr>
            <a:r>
              <a:rPr sz="9600" b="1" i="0">
                <a:solidFill>
                  <a:srgbClr val="F0DDCF"/>
                </a:solidFill>
                <a:latin typeface="Georgia"/>
              </a:rPr>
              <a:t>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68580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100" b="1" i="0">
                <a:solidFill>
                  <a:srgbClr val="A83C1C"/>
                </a:solidFill>
                <a:latin typeface="Consolas"/>
              </a:rPr>
              <a:t>SECTION 05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078992"/>
            <a:ext cx="96012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3300" b="0" i="0">
                <a:solidFill>
                  <a:srgbClr val="211D18"/>
                </a:solidFill>
                <a:latin typeface="Georgia"/>
              </a:rPr>
              <a:t>Compensation &amp; availability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868680" y="1874519"/>
            <a:ext cx="1234440" cy="41148"/>
          </a:xfrm>
          <a:prstGeom prst="rect">
            <a:avLst/>
          </a:prstGeom>
          <a:solidFill>
            <a:srgbClr val="C951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68680" y="2240280"/>
            <a:ext cx="10058400" cy="3840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5000"/>
              </a:lnSpc>
              <a:spcAft>
                <a:spcPts val="1300"/>
              </a:spcAft>
            </a:pPr>
            <a:r>
              <a:rPr sz="1400" b="1" i="0">
                <a:solidFill>
                  <a:srgbClr val="C9512F"/>
                </a:solidFill>
                <a:latin typeface="Calibri"/>
              </a:rPr>
              <a:t>—   </a:t>
            </a:r>
            <a:r>
              <a:rPr sz="1400" b="0" i="0">
                <a:solidFill>
                  <a:srgbClr val="6F675C"/>
                </a:solidFill>
                <a:latin typeface="Calibri"/>
              </a:rPr>
              <a:t>Pay in bands, labelled as estimates where they are estimates.</a:t>
            </a:r>
          </a:p>
          <a:p>
            <a:pPr algn="l">
              <a:lnSpc>
                <a:spcPct val="115000"/>
              </a:lnSpc>
              <a:spcAft>
                <a:spcPts val="1300"/>
              </a:spcAft>
            </a:pPr>
            <a:r>
              <a:rPr sz="1400" b="1" i="0">
                <a:solidFill>
                  <a:srgbClr val="C9512F"/>
                </a:solidFill>
                <a:latin typeface="Calibri"/>
              </a:rPr>
              <a:t>—   </a:t>
            </a:r>
            <a:r>
              <a:rPr sz="1400" b="0" i="0">
                <a:solidFill>
                  <a:srgbClr val="6F675C"/>
                </a:solidFill>
                <a:latin typeface="Calibri"/>
              </a:rPr>
              <a:t>Soft availability signals: tenure patterns, recent restructures, visible movement.</a:t>
            </a:r>
          </a:p>
          <a:p>
            <a:pPr algn="l">
              <a:lnSpc>
                <a:spcPct val="115000"/>
              </a:lnSpc>
              <a:spcAft>
                <a:spcPts val="1300"/>
              </a:spcAft>
            </a:pPr>
            <a:r>
              <a:rPr sz="1400" b="1" i="0">
                <a:solidFill>
                  <a:srgbClr val="C9512F"/>
                </a:solidFill>
                <a:latin typeface="Calibri"/>
              </a:rPr>
              <a:t>—   </a:t>
            </a:r>
            <a:r>
              <a:rPr sz="1400" b="0" i="0">
                <a:solidFill>
                  <a:srgbClr val="6F675C"/>
                </a:solidFill>
                <a:latin typeface="Calibri"/>
              </a:rPr>
              <a:t>Clients fund maps to answer: what would this cost, and who could we actually get?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6437376"/>
            <a:ext cx="7315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850" b="0" i="0">
                <a:solidFill>
                  <a:srgbClr val="A59C8D"/>
                </a:solidFill>
                <a:latin typeface="Consolas"/>
              </a:rPr>
              <a:t>TalentMaps   ·   talentmaps.app/resources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424160" y="6437376"/>
            <a:ext cx="9144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Aft>
                <a:spcPts val="600"/>
              </a:spcAft>
            </a:pPr>
            <a:r>
              <a:rPr sz="850" b="0" i="0">
                <a:solidFill>
                  <a:srgbClr val="A59C8D"/>
                </a:solidFill>
                <a:latin typeface="Consolas"/>
              </a:rPr>
              <a:t>06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7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869680" y="320040"/>
            <a:ext cx="292608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Aft>
                <a:spcPts val="600"/>
              </a:spcAft>
            </a:pPr>
            <a:r>
              <a:rPr sz="9600" b="1" i="0">
                <a:solidFill>
                  <a:srgbClr val="F0DDCF"/>
                </a:solidFill>
                <a:latin typeface="Georgia"/>
              </a:rPr>
              <a:t>06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68580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100" b="1" i="0">
                <a:solidFill>
                  <a:srgbClr val="A83C1C"/>
                </a:solidFill>
                <a:latin typeface="Consolas"/>
              </a:rPr>
              <a:t>SECTION 06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078992"/>
            <a:ext cx="96012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3300" b="0" i="0">
                <a:solidFill>
                  <a:srgbClr val="211D18"/>
                </a:solidFill>
                <a:latin typeface="Georgia"/>
              </a:rPr>
              <a:t>The diversity view</a:t>
            </a:r>
          </a:p>
        </p:txBody>
      </p:sp>
      <p:sp>
        <p:nvSpPr>
          <p:cNvPr id="5" name="Rectangle 4"/>
          <p:cNvSpPr/>
          <p:nvPr/>
        </p:nvSpPr>
        <p:spPr>
          <a:xfrm>
            <a:off x="868680" y="1874519"/>
            <a:ext cx="1234440" cy="41148"/>
          </a:xfrm>
          <a:prstGeom prst="rect">
            <a:avLst/>
          </a:prstGeom>
          <a:solidFill>
            <a:srgbClr val="C951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68680" y="2240280"/>
            <a:ext cx="10058400" cy="3840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5000"/>
              </a:lnSpc>
              <a:spcAft>
                <a:spcPts val="1300"/>
              </a:spcAft>
            </a:pPr>
            <a:r>
              <a:rPr sz="1400" b="1" i="0">
                <a:solidFill>
                  <a:srgbClr val="C9512F"/>
                </a:solidFill>
                <a:latin typeface="Calibri"/>
              </a:rPr>
              <a:t>—   </a:t>
            </a:r>
            <a:r>
              <a:rPr sz="1400" b="0" i="0">
                <a:solidFill>
                  <a:srgbClr val="6F675C"/>
                </a:solidFill>
                <a:latin typeface="Calibri"/>
              </a:rPr>
              <a:t>What the available market actually looks like against the client's representation goals.</a:t>
            </a:r>
          </a:p>
          <a:p>
            <a:pPr algn="l">
              <a:lnSpc>
                <a:spcPct val="115000"/>
              </a:lnSpc>
              <a:spcAft>
                <a:spcPts val="1300"/>
              </a:spcAft>
            </a:pPr>
            <a:r>
              <a:rPr sz="1400" b="1" i="0">
                <a:solidFill>
                  <a:srgbClr val="C9512F"/>
                </a:solidFill>
                <a:latin typeface="Calibri"/>
              </a:rPr>
              <a:t>—   </a:t>
            </a:r>
            <a:r>
              <a:rPr sz="1400" b="0" i="0">
                <a:solidFill>
                  <a:srgbClr val="6F675C"/>
                </a:solidFill>
                <a:latin typeface="Calibri"/>
              </a:rPr>
              <a:t>A truthful baseline here stops a search being briefed against a fiction.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6437376"/>
            <a:ext cx="7315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850" b="0" i="0">
                <a:solidFill>
                  <a:srgbClr val="A59C8D"/>
                </a:solidFill>
                <a:latin typeface="Consolas"/>
              </a:rPr>
              <a:t>TalentMaps   ·   talentmaps.app/resources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424160" y="6437376"/>
            <a:ext cx="9144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Aft>
                <a:spcPts val="600"/>
              </a:spcAft>
            </a:pPr>
            <a:r>
              <a:rPr sz="850" b="0" i="0">
                <a:solidFill>
                  <a:srgbClr val="A59C8D"/>
                </a:solidFill>
                <a:latin typeface="Consolas"/>
              </a:rPr>
              <a:t>07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7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869680" y="320040"/>
            <a:ext cx="292608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Aft>
                <a:spcPts val="600"/>
              </a:spcAft>
            </a:pPr>
            <a:r>
              <a:rPr sz="9600" b="1" i="0">
                <a:solidFill>
                  <a:srgbClr val="F0DDCF"/>
                </a:solidFill>
                <a:latin typeface="Georgia"/>
              </a:rPr>
              <a:t>07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68580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100" b="1" i="0">
                <a:solidFill>
                  <a:srgbClr val="A83C1C"/>
                </a:solidFill>
                <a:latin typeface="Consolas"/>
              </a:rPr>
              <a:t>SECTION 07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078992"/>
            <a:ext cx="96012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3300" b="0" i="0">
                <a:solidFill>
                  <a:srgbClr val="211D18"/>
                </a:solidFill>
                <a:latin typeface="Georgia"/>
              </a:rPr>
              <a:t>Recommended next steps</a:t>
            </a:r>
          </a:p>
        </p:txBody>
      </p:sp>
      <p:sp>
        <p:nvSpPr>
          <p:cNvPr id="5" name="Rectangle 4"/>
          <p:cNvSpPr/>
          <p:nvPr/>
        </p:nvSpPr>
        <p:spPr>
          <a:xfrm>
            <a:off x="868680" y="1874519"/>
            <a:ext cx="1234440" cy="41148"/>
          </a:xfrm>
          <a:prstGeom prst="rect">
            <a:avLst/>
          </a:prstGeom>
          <a:solidFill>
            <a:srgbClr val="C951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68680" y="2240280"/>
            <a:ext cx="10058400" cy="3840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5000"/>
              </a:lnSpc>
              <a:spcAft>
                <a:spcPts val="1300"/>
              </a:spcAft>
            </a:pPr>
            <a:r>
              <a:rPr sz="1400" b="1" i="0">
                <a:solidFill>
                  <a:srgbClr val="C9512F"/>
                </a:solidFill>
                <a:latin typeface="Calibri"/>
              </a:rPr>
              <a:t>—   </a:t>
            </a:r>
            <a:r>
              <a:rPr sz="1400" b="0" i="0">
                <a:solidFill>
                  <a:srgbClr val="6F675C"/>
                </a:solidFill>
                <a:latin typeface="Calibri"/>
              </a:rPr>
              <a:t>Who to approach first.</a:t>
            </a:r>
          </a:p>
          <a:p>
            <a:pPr algn="l">
              <a:lnSpc>
                <a:spcPct val="115000"/>
              </a:lnSpc>
              <a:spcAft>
                <a:spcPts val="1300"/>
              </a:spcAft>
            </a:pPr>
            <a:r>
              <a:rPr sz="1400" b="1" i="0">
                <a:solidFill>
                  <a:srgbClr val="C9512F"/>
                </a:solidFill>
                <a:latin typeface="Calibri"/>
              </a:rPr>
              <a:t>—   </a:t>
            </a:r>
            <a:r>
              <a:rPr sz="1400" b="0" i="0">
                <a:solidFill>
                  <a:srgbClr val="6F675C"/>
                </a:solidFill>
                <a:latin typeface="Calibri"/>
              </a:rPr>
              <a:t>Where the brief should flex.</a:t>
            </a:r>
          </a:p>
          <a:p>
            <a:pPr algn="l">
              <a:lnSpc>
                <a:spcPct val="115000"/>
              </a:lnSpc>
              <a:spcAft>
                <a:spcPts val="1300"/>
              </a:spcAft>
            </a:pPr>
            <a:r>
              <a:rPr sz="1400" b="1" i="0">
                <a:solidFill>
                  <a:srgbClr val="C9512F"/>
                </a:solidFill>
                <a:latin typeface="Calibri"/>
              </a:rPr>
              <a:t>—   </a:t>
            </a:r>
            <a:r>
              <a:rPr sz="1400" b="0" i="0">
                <a:solidFill>
                  <a:srgbClr val="6F675C"/>
                </a:solidFill>
                <a:latin typeface="Calibri"/>
              </a:rPr>
              <a:t>What a search would look like from here.</a:t>
            </a:r>
          </a:p>
          <a:p>
            <a:pPr algn="l">
              <a:lnSpc>
                <a:spcPct val="115000"/>
              </a:lnSpc>
              <a:spcAft>
                <a:spcPts val="1300"/>
              </a:spcAft>
            </a:pPr>
            <a:r>
              <a:rPr sz="1400" b="1" i="0">
                <a:solidFill>
                  <a:srgbClr val="C9512F"/>
                </a:solidFill>
                <a:latin typeface="Calibri"/>
              </a:rPr>
              <a:t>—   </a:t>
            </a:r>
            <a:r>
              <a:rPr sz="1400" b="0" i="0">
                <a:solidFill>
                  <a:srgbClr val="6F675C"/>
                </a:solidFill>
                <a:latin typeface="Calibri"/>
              </a:rPr>
              <a:t>Keep it to one page. This is where the next piece of work comes from.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6437376"/>
            <a:ext cx="7315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850" b="0" i="0">
                <a:solidFill>
                  <a:srgbClr val="A59C8D"/>
                </a:solidFill>
                <a:latin typeface="Consolas"/>
              </a:rPr>
              <a:t>TalentMaps   ·   talentmaps.app/resources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424160" y="6437376"/>
            <a:ext cx="9144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Aft>
                <a:spcPts val="600"/>
              </a:spcAft>
            </a:pPr>
            <a:r>
              <a:rPr sz="850" b="0" i="0">
                <a:solidFill>
                  <a:srgbClr val="A59C8D"/>
                </a:solidFill>
                <a:latin typeface="Consolas"/>
              </a:rPr>
              <a:t>08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10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748272"/>
            <a:ext cx="12191695" cy="109728"/>
          </a:xfrm>
          <a:prstGeom prst="rect">
            <a:avLst/>
          </a:prstGeom>
          <a:solidFill>
            <a:srgbClr val="C951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640080"/>
            <a:ext cx="3657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500" b="1" i="0">
                <a:solidFill>
                  <a:srgbClr val="FAF6EF"/>
                </a:solidFill>
                <a:latin typeface="Calibri"/>
              </a:rPr>
              <a:t>Talent</a:t>
            </a:r>
            <a:r>
              <a:rPr sz="1500" b="0" i="1">
                <a:solidFill>
                  <a:srgbClr val="FF7A59"/>
                </a:solidFill>
                <a:latin typeface="Georgia"/>
              </a:rPr>
              <a:t>Maps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2651760"/>
            <a:ext cx="105156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3400" b="0" i="0">
                <a:solidFill>
                  <a:srgbClr val="FAF6EF"/>
                </a:solidFill>
                <a:latin typeface="Georgia"/>
              </a:rPr>
              <a:t>Built with </a:t>
            </a:r>
            <a:r>
              <a:rPr sz="3400" b="1" i="0">
                <a:solidFill>
                  <a:srgbClr val="FAF6EF"/>
                </a:solidFill>
                <a:latin typeface="Calibri"/>
              </a:rPr>
              <a:t>Talent</a:t>
            </a:r>
            <a:r>
              <a:rPr sz="3400" b="0" i="1">
                <a:solidFill>
                  <a:srgbClr val="FF7A59"/>
                </a:solidFill>
                <a:latin typeface="Georgia"/>
              </a:rPr>
              <a:t>Maps</a:t>
            </a:r>
          </a:p>
        </p:txBody>
      </p:sp>
      <p:sp>
        <p:nvSpPr>
          <p:cNvPr id="5" name="Rectangle 4"/>
          <p:cNvSpPr/>
          <p:nvPr/>
        </p:nvSpPr>
        <p:spPr>
          <a:xfrm>
            <a:off x="868680" y="3611880"/>
            <a:ext cx="1371600" cy="45720"/>
          </a:xfrm>
          <a:prstGeom prst="rect">
            <a:avLst/>
          </a:prstGeom>
          <a:solidFill>
            <a:srgbClr val="C951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68680" y="3886200"/>
            <a:ext cx="1033272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sz="1400" b="0" i="0">
                <a:solidFill>
                  <a:srgbClr val="CABFAE"/>
                </a:solidFill>
                <a:latin typeface="Calibri"/>
              </a:rPr>
              <a:t>Paste LinkedIn URLs, enrich and structure the people into consistent rows, and export this</a:t>
            </a: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sz="1400" b="0" i="0">
                <a:solidFill>
                  <a:srgbClr val="CABFAE"/>
                </a:solidFill>
                <a:latin typeface="Calibri"/>
              </a:rPr>
              <a:t>map as a branded PDF or PPTX. The judgement, the narrative and the meeting stay yours.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5212080"/>
            <a:ext cx="10058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300" b="1" i="0">
                <a:solidFill>
                  <a:srgbClr val="FF7A59"/>
                </a:solidFill>
                <a:latin typeface="Consolas"/>
              </a:rPr>
              <a:t>talentmaps.app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