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0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MAPPING PROPOSAL &amp; SOW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55448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 the mapping engagement.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3657600"/>
            <a:ext cx="9601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B3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proposal and statement of work for selling a map — with or without a live vacancy.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6126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6E6A6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TalentMaps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0" y="612648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6E6A6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talentmaps.app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ENGAGEMENT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320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Opportunity &amp; deliverables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749040" y="182880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client’s question, in their words, and why now.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39572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you’ll deliver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749040" y="2395728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client-ready market map: companies, people, comp, the read.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962656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749040" y="2962656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scope rule and the depth target you’re committing to.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749040" y="3529584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Branded report + tracker, plus a live briefing to walk it through.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4096512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 not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749040" y="4096512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out-of-scope line, stated plainly to protect both sides.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C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APPROACH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320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 &amp; timeline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548640" cy="548640"/>
          </a:xfrm>
          <a:prstGeom prst="rect">
            <a:avLst/>
          </a:prstGeom>
          <a:solidFill>
            <a:srgbClr val="C9512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280160" y="182880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brief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858000" y="1828800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542032"/>
            <a:ext cx="548640" cy="548640"/>
          </a:xfrm>
          <a:prstGeom prst="rect">
            <a:avLst/>
          </a:prstGeom>
          <a:solidFill>
            <a:srgbClr val="C9512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2542032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universe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858000" y="2542032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1–2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255264"/>
            <a:ext cx="548640" cy="548640"/>
          </a:xfrm>
          <a:prstGeom prst="rect">
            <a:avLst/>
          </a:prstGeom>
          <a:solidFill>
            <a:srgbClr val="C9512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80160" y="3255264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people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858000" y="3255264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2–3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3968496"/>
            <a:ext cx="548640" cy="548640"/>
          </a:xfrm>
          <a:prstGeom prst="rect">
            <a:avLst/>
          </a:prstGeom>
          <a:solidFill>
            <a:srgbClr val="C9512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280160" y="3968496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intelligence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858000" y="3968496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4681728"/>
            <a:ext cx="548640" cy="548640"/>
          </a:xfrm>
          <a:prstGeom prst="rect">
            <a:avLst/>
          </a:prstGeom>
          <a:solidFill>
            <a:srgbClr val="C9512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80160" y="4681728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&amp; present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858000" y="468172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4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C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COMMERCIALS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320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fee the client can read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the work, not the headcount. A simple basis: a day rate across the research and reporting days a map actually takes.</a:t>
            </a:r>
            <a:endParaRPr lang="en-US" sz="1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560320"/>
          <a:ext cx="8686800" cy="914400"/>
        </p:xfrm>
        <a:graphic>
          <a:graphicData uri="http://schemas.openxmlformats.org/drawingml/2006/table">
            <a:tbl>
              <a:tblPr/>
              <a:tblGrid>
                <a:gridCol w="6400800"/>
                <a:gridCol w="22860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Worked example (illustrative)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Fee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Typical map — common roles, moderate depth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£5,500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Account executives, London — common, deep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£3,300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Cell &amp; gene therapy, Stevenage — rare, tight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£10,450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475488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58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Figures illustrative. Size your own at talentmaps.app/resources/tools/talent-mapping-fee-calculator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C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FINE PRINT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320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Terms &amp; next steps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 &amp; schedule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749040" y="182880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basis above, with stage payments tied to milestones.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39572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Re-scope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749040" y="2395728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added roles, geographies, or depth change the fee.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962656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749040" y="2962656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map is the client’s; sources stay protected.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749040" y="3529584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Sign-off on this scope starts the clock on Week 1.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10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BUILD THE MAP THAT FILLS IT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371600" y="2743200"/>
            <a:ext cx="9418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 the map you just sold — built in TalentMaps.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0" y="420624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200" kern="0" dirty="0">
                <a:solidFill>
                  <a:srgbClr val="8A85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talentmaps.app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TalentMaps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Talent mapping proposal &amp; SOW</dc:title>
  <dc:subject>PptxGenJS Presentation</dc:subject>
  <dc:creator>TalentMaps</dc:creator>
  <cp:lastModifiedBy>TalentMaps</cp:lastModifiedBy>
  <cp:revision>1</cp:revision>
  <dcterms:created xsi:type="dcterms:W3CDTF">2026-06-30T12:27:17Z</dcterms:created>
  <dcterms:modified xsi:type="dcterms:W3CDTF">2026-06-30T12:27:17Z</dcterms:modified>
</cp:coreProperties>
</file>